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B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36" y="15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2CA8A-0195-464B-8E33-50E8677EE902}" type="datetimeFigureOut">
              <a:rPr lang="bg-BG" smtClean="0"/>
              <a:t>2.8.2021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4487-9717-4ADD-9183-21777658A2D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385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75E4487-9717-4ADD-9183-21777658A2D9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55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l.swu.b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ep.swu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m.swu.bg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27">
            <a:extLst>
              <a:ext uri="{FF2B5EF4-FFF2-40B4-BE49-F238E27FC236}">
                <a16:creationId xmlns:a16="http://schemas.microsoft.com/office/drawing/2014/main" xmlns="" id="{46906169-19A2-4B66-9706-C64FEAE4753C}"/>
              </a:ext>
            </a:extLst>
          </p:cNvPr>
          <p:cNvSpPr/>
          <p:nvPr/>
        </p:nvSpPr>
        <p:spPr>
          <a:xfrm>
            <a:off x="5346700" y="0"/>
            <a:ext cx="5345300" cy="7562850"/>
          </a:xfrm>
          <a:custGeom>
            <a:avLst/>
            <a:gdLst/>
            <a:ahLst/>
            <a:cxnLst/>
            <a:rect l="l" t="t" r="r" b="b"/>
            <a:pathLst>
              <a:path w="3600014" h="7559927">
                <a:moveTo>
                  <a:pt x="0" y="7559927"/>
                </a:moveTo>
                <a:lnTo>
                  <a:pt x="3600014" y="7559927"/>
                </a:lnTo>
                <a:lnTo>
                  <a:pt x="3600014" y="0"/>
                </a:lnTo>
                <a:lnTo>
                  <a:pt x="0" y="0"/>
                </a:lnTo>
                <a:lnTo>
                  <a:pt x="0" y="7559927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pPr algn="ctr" rtl="0">
              <a:lnSpc>
                <a:spcPct val="107000"/>
              </a:lnSpc>
              <a:spcAft>
                <a:spcPts val="0"/>
              </a:spcAft>
              <a:tabLst>
                <a:tab pos="3657600" algn="l"/>
              </a:tabLst>
            </a:pP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84991D9-05C2-470A-826C-C60902E589A0}"/>
              </a:ext>
            </a:extLst>
          </p:cNvPr>
          <p:cNvSpPr/>
          <p:nvPr/>
        </p:nvSpPr>
        <p:spPr>
          <a:xfrm>
            <a:off x="6756029" y="96619"/>
            <a:ext cx="3905723" cy="1098072"/>
          </a:xfrm>
          <a:prstGeom prst="rect">
            <a:avLst/>
          </a:prstGeom>
          <a:solidFill>
            <a:srgbClr val="374B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2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48BAB15-88BC-4ED5-8D1C-CA2D0C18F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5781" y="238721"/>
            <a:ext cx="3421519" cy="527020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6069877" y="3643994"/>
            <a:ext cx="3786504" cy="16719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79169" marR="971550" algn="ctr" rtl="0">
              <a:lnSpc>
                <a:spcPct val="102400"/>
              </a:lnSpc>
              <a:spcBef>
                <a:spcPts val="70"/>
              </a:spcBef>
            </a:pP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Economic, </a:t>
            </a:r>
            <a:r>
              <a:rPr sz="1650" b="1" spc="15" dirty="0">
                <a:solidFill>
                  <a:srgbClr val="FEFEFE"/>
                </a:solidFill>
                <a:latin typeface="Arial"/>
                <a:cs typeface="Arial"/>
              </a:rPr>
              <a:t>social </a:t>
            </a: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 and</a:t>
            </a:r>
            <a:r>
              <a:rPr sz="1650" b="1" spc="-2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health</a:t>
            </a:r>
            <a:r>
              <a:rPr sz="1650" b="1" spc="-1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15" dirty="0">
                <a:solidFill>
                  <a:srgbClr val="FEFEFE"/>
                </a:solidFill>
                <a:latin typeface="Arial"/>
                <a:cs typeface="Arial"/>
              </a:rPr>
              <a:t>effects</a:t>
            </a:r>
            <a:endParaRPr sz="1650">
              <a:latin typeface="Arial"/>
              <a:cs typeface="Arial"/>
            </a:endParaRPr>
          </a:p>
          <a:p>
            <a:pPr algn="ctr" rtl="0">
              <a:lnSpc>
                <a:spcPct val="100000"/>
              </a:lnSpc>
              <a:spcBef>
                <a:spcPts val="45"/>
              </a:spcBef>
            </a:pPr>
            <a:r>
              <a:rPr sz="1650" b="1" spc="15" dirty="0">
                <a:solidFill>
                  <a:srgbClr val="FEFEFE"/>
                </a:solidFill>
                <a:latin typeface="Arial"/>
                <a:cs typeface="Arial"/>
              </a:rPr>
              <a:t>of</a:t>
            </a:r>
            <a:r>
              <a:rPr sz="1650" b="1" spc="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the</a:t>
            </a:r>
            <a:r>
              <a:rPr sz="1650" b="1" spc="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pandemic</a:t>
            </a:r>
            <a:r>
              <a:rPr sz="1650" b="1" spc="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15" dirty="0">
                <a:solidFill>
                  <a:srgbClr val="FEFEFE"/>
                </a:solidFill>
                <a:latin typeface="Arial"/>
                <a:cs typeface="Arial"/>
              </a:rPr>
              <a:t>in</a:t>
            </a:r>
            <a:r>
              <a:rPr sz="1650" b="1" spc="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the</a:t>
            </a:r>
            <a:r>
              <a:rPr sz="1650" b="1" spc="1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25" dirty="0">
                <a:solidFill>
                  <a:srgbClr val="FEFEFE"/>
                </a:solidFill>
                <a:latin typeface="Arial"/>
                <a:cs typeface="Arial"/>
              </a:rPr>
              <a:t>modern</a:t>
            </a:r>
            <a:r>
              <a:rPr sz="1650" b="1" spc="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650" b="1" spc="20" dirty="0">
                <a:solidFill>
                  <a:srgbClr val="FEFEFE"/>
                </a:solidFill>
                <a:latin typeface="Arial"/>
                <a:cs typeface="Arial"/>
              </a:rPr>
              <a:t>world</a:t>
            </a:r>
            <a:endParaRPr sz="1650">
              <a:latin typeface="Arial"/>
              <a:cs typeface="Arial"/>
            </a:endParaRPr>
          </a:p>
          <a:p>
            <a:pPr marL="367030" marR="365760" algn="ctr" rtl="0">
              <a:lnSpc>
                <a:spcPct val="118800"/>
              </a:lnSpc>
              <a:spcBef>
                <a:spcPts val="1495"/>
              </a:spcBef>
            </a:pPr>
            <a:r>
              <a:rPr sz="950" spc="-10" dirty="0">
                <a:solidFill>
                  <a:srgbClr val="FEFEFE"/>
                </a:solidFill>
                <a:latin typeface="Arial Black"/>
                <a:cs typeface="Arial Black"/>
              </a:rPr>
              <a:t>Faculty</a:t>
            </a:r>
            <a:r>
              <a:rPr sz="950" spc="-15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of</a:t>
            </a:r>
            <a:r>
              <a:rPr sz="950" spc="40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25" dirty="0">
                <a:solidFill>
                  <a:srgbClr val="FEFEFE"/>
                </a:solidFill>
                <a:latin typeface="Arial Black"/>
                <a:cs typeface="Arial Black"/>
              </a:rPr>
              <a:t>Law,</a:t>
            </a:r>
            <a:r>
              <a:rPr sz="950" spc="-10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Administration</a:t>
            </a:r>
            <a:r>
              <a:rPr sz="950" spc="-15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and</a:t>
            </a:r>
            <a:r>
              <a:rPr sz="950" spc="-10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Economics </a:t>
            </a:r>
            <a:r>
              <a:rPr sz="950" spc="-300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7-10</a:t>
            </a:r>
            <a:r>
              <a:rPr sz="950" spc="-10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University Street</a:t>
            </a:r>
            <a:endParaRPr sz="950">
              <a:latin typeface="Arial Black"/>
              <a:cs typeface="Arial Black"/>
            </a:endParaRPr>
          </a:p>
          <a:p>
            <a:pPr marL="669925" marR="669290" algn="ctr" rtl="0">
              <a:lnSpc>
                <a:spcPct val="118800"/>
              </a:lnSpc>
            </a:pP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May 20-21, 2021; </a:t>
            </a:r>
            <a:r>
              <a:rPr sz="950" spc="-15" dirty="0">
                <a:solidFill>
                  <a:srgbClr val="FEFEFE"/>
                </a:solidFill>
                <a:latin typeface="Arial Black"/>
                <a:cs typeface="Arial Black"/>
              </a:rPr>
              <a:t>Wroclaw, </a:t>
            </a:r>
            <a:r>
              <a:rPr sz="950" spc="-10" dirty="0">
                <a:solidFill>
                  <a:srgbClr val="FEFEFE"/>
                </a:solidFill>
                <a:latin typeface="Arial Black"/>
                <a:cs typeface="Arial Black"/>
              </a:rPr>
              <a:t>Poland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 Online</a:t>
            </a:r>
            <a:r>
              <a:rPr sz="950" spc="-25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Conference</a:t>
            </a:r>
            <a:r>
              <a:rPr sz="950" spc="-20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5" dirty="0">
                <a:solidFill>
                  <a:srgbClr val="FEFEFE"/>
                </a:solidFill>
                <a:latin typeface="Arial Black"/>
                <a:cs typeface="Arial Black"/>
              </a:rPr>
              <a:t>(Microsoft</a:t>
            </a:r>
            <a:r>
              <a:rPr sz="950" spc="-25" dirty="0">
                <a:solidFill>
                  <a:srgbClr val="FEFEFE"/>
                </a:solidFill>
                <a:latin typeface="Arial Black"/>
                <a:cs typeface="Arial Black"/>
              </a:rPr>
              <a:t> </a:t>
            </a:r>
            <a:r>
              <a:rPr sz="950" spc="-15" dirty="0">
                <a:solidFill>
                  <a:srgbClr val="FEFEFE"/>
                </a:solidFill>
                <a:latin typeface="Arial Black"/>
                <a:cs typeface="Arial Black"/>
              </a:rPr>
              <a:t>Teams)</a:t>
            </a:r>
            <a:endParaRPr sz="950">
              <a:latin typeface="Arial Black"/>
              <a:cs typeface="Arial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72191" y="1638736"/>
            <a:ext cx="1151023" cy="149400"/>
          </a:xfrm>
          <a:prstGeom prst="rect">
            <a:avLst/>
          </a:prstGeom>
          <a:solidFill>
            <a:srgbClr val="374B92"/>
          </a:solidFill>
          <a:ln>
            <a:solidFill>
              <a:srgbClr val="374B92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5080"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Thematic directions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2667" y="1808681"/>
            <a:ext cx="4961255" cy="2312108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analysis, risk assessment and management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Insurance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Crisis management, safety and security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Economics and management of tourism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 and training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Management of financial resources, results and forecasting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Policy, planning and management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 analysis, models and operational practice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Channels for management and distribution of supply chains in times of crisis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behavior, consumption, decision making, experience and satisfaction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Competitiveness, sustainability and corporate social responsibility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transformations in tourism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 cities, mobile technologies, machine learning, database analysis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economies</a:t>
            </a:r>
            <a:endParaRPr lang="en-US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digital marketing communications</a:t>
            </a: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 resource management and strategic leadership development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algn="l" rt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Innovation, creativity and change management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68773" y="193154"/>
            <a:ext cx="1452485" cy="290848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marL="495300" indent="-495300" algn="ctr" rtl="0">
              <a:lnSpc>
                <a:spcPct val="100000"/>
              </a:lnSpc>
              <a:spcBef>
                <a:spcPts val="85"/>
              </a:spcBef>
            </a:pPr>
            <a:r>
              <a:rPr lang="bg-BG" b="1" dirty="0">
                <a:solidFill>
                  <a:srgbClr val="FEFEFE"/>
                </a:solidFill>
                <a:latin typeface="Arial"/>
                <a:cs typeface="Arial"/>
              </a:rPr>
              <a:t>INVITATION</a:t>
            </a:r>
            <a:endParaRPr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6986" y="539477"/>
            <a:ext cx="4996180" cy="92730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19050" rIns="0" bIns="0" rtlCol="0">
            <a:spAutoFit/>
          </a:bodyPr>
          <a:lstStyle/>
          <a:p>
            <a:pPr marL="40640" marR="44450" algn="l" rtl="0">
              <a:lnSpc>
                <a:spcPct val="116399"/>
              </a:lnSpc>
              <a:spcBef>
                <a:spcPts val="150"/>
              </a:spcBef>
            </a:pPr>
            <a:r>
              <a:rPr lang="bg-BG" sz="800" b="1" dirty="0">
                <a:latin typeface="Arial MT"/>
                <a:cs typeface="Arial MT"/>
              </a:rPr>
              <a:t>DEAR COLLEAGUES,</a:t>
            </a:r>
          </a:p>
          <a:p>
            <a:pPr marL="40640" marR="44450">
              <a:lnSpc>
                <a:spcPct val="116399"/>
              </a:lnSpc>
              <a:spcBef>
                <a:spcPts val="150"/>
              </a:spcBef>
            </a:pPr>
            <a:r>
              <a:rPr lang="bg-BG" sz="800" b="1" dirty="0">
                <a:latin typeface="Arial MT"/>
                <a:cs typeface="Arial MT"/>
              </a:rPr>
              <a:t>On behalf of the Program Council and the Organizing Committee, we are pleased to invite you to take part in the Jubilee Scientific Conference  “</a:t>
            </a:r>
            <a:r>
              <a:rPr lang="en-US" sz="800" b="1" dirty="0">
                <a:latin typeface="Arial MT"/>
                <a:cs typeface="Arial MT"/>
              </a:rPr>
              <a:t>Challenges for Contemporary Economic</a:t>
            </a:r>
            <a:r>
              <a:rPr lang="bg-BG" sz="800" b="1" dirty="0">
                <a:latin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cs typeface="Arial MT"/>
              </a:rPr>
              <a:t>Science </a:t>
            </a:r>
            <a:r>
              <a:rPr lang="bg-BG" sz="800" b="1" dirty="0">
                <a:latin typeface="Arial MT"/>
                <a:cs typeface="Arial MT"/>
              </a:rPr>
              <a:t>- </a:t>
            </a:r>
            <a:r>
              <a:rPr lang="en-US" sz="800" b="1" dirty="0">
                <a:latin typeface="Arial MT"/>
                <a:cs typeface="Arial MT"/>
              </a:rPr>
              <a:t>S</a:t>
            </a:r>
            <a:r>
              <a:rPr lang="bg-BG" sz="800" b="1" dirty="0" err="1">
                <a:latin typeface="Arial MT"/>
                <a:cs typeface="Arial MT"/>
              </a:rPr>
              <a:t>ustainability</a:t>
            </a:r>
            <a:r>
              <a:rPr lang="bg-BG" sz="800" b="1" dirty="0">
                <a:latin typeface="Arial MT"/>
                <a:cs typeface="Arial MT"/>
              </a:rPr>
              <a:t> </a:t>
            </a:r>
            <a:r>
              <a:rPr lang="bg-BG" sz="800" b="1" dirty="0" err="1">
                <a:latin typeface="Arial MT"/>
                <a:cs typeface="Arial MT"/>
              </a:rPr>
              <a:t>and</a:t>
            </a:r>
            <a:r>
              <a:rPr lang="bg-BG" sz="800" b="1" dirty="0">
                <a:latin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cs typeface="Arial MT"/>
              </a:rPr>
              <a:t>D</a:t>
            </a:r>
            <a:r>
              <a:rPr lang="bg-BG" sz="800" b="1" dirty="0" err="1">
                <a:latin typeface="Arial MT"/>
                <a:cs typeface="Arial MT"/>
              </a:rPr>
              <a:t>igitalization</a:t>
            </a:r>
            <a:r>
              <a:rPr lang="bg-BG" sz="800" b="1" dirty="0">
                <a:latin typeface="Arial MT"/>
                <a:cs typeface="Arial MT"/>
              </a:rPr>
              <a:t>."</a:t>
            </a:r>
          </a:p>
          <a:p>
            <a:pPr marL="40640" marR="44450" algn="l" rtl="0">
              <a:lnSpc>
                <a:spcPct val="116399"/>
              </a:lnSpc>
              <a:spcBef>
                <a:spcPts val="150"/>
              </a:spcBef>
            </a:pPr>
            <a:r>
              <a:rPr lang="bg-BG" sz="800" b="1" dirty="0">
                <a:latin typeface="Arial MT"/>
                <a:cs typeface="Arial MT"/>
              </a:rPr>
              <a:t>The conference is organized by the Faculty of Economics under the patronage of the Rector of the South</a:t>
            </a:r>
            <a:r>
              <a:rPr lang="en-US" sz="800" b="1" dirty="0">
                <a:latin typeface="Arial MT"/>
                <a:cs typeface="Arial MT"/>
              </a:rPr>
              <a:t>-W</a:t>
            </a:r>
            <a:r>
              <a:rPr lang="bg-BG" sz="800" b="1" dirty="0">
                <a:latin typeface="Arial MT"/>
                <a:cs typeface="Arial MT"/>
              </a:rPr>
              <a:t>est University "Neofit Rilski“</a:t>
            </a:r>
            <a:r>
              <a:rPr lang="en-US" sz="800" b="1" dirty="0">
                <a:latin typeface="Arial MT"/>
                <a:cs typeface="Arial MT"/>
              </a:rPr>
              <a:t>,</a:t>
            </a:r>
            <a:r>
              <a:rPr lang="bg-BG" sz="800" b="1" dirty="0">
                <a:latin typeface="Arial MT"/>
                <a:cs typeface="Arial MT"/>
              </a:rPr>
              <a:t> Prof. Dr. Borislav Yurukov.</a:t>
            </a:r>
            <a:endParaRPr sz="800" b="1" dirty="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50726" y="895837"/>
            <a:ext cx="48399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  <a:tabLst>
                <a:tab pos="4826635" algn="l"/>
              </a:tabLst>
            </a:pPr>
            <a:r>
              <a:rPr sz="800" u="sng" spc="575" dirty="0">
                <a:solidFill>
                  <a:srgbClr val="2A2929"/>
                </a:solidFill>
                <a:uFill>
                  <a:solidFill>
                    <a:srgbClr val="0E255C"/>
                  </a:solidFill>
                </a:uFill>
                <a:latin typeface="Arial MT"/>
                <a:cs typeface="Arial MT"/>
              </a:rPr>
              <a:t> 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96950" y="5643255"/>
            <a:ext cx="1551353" cy="148117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9525" rIns="0" bIns="0" rtlCol="0">
            <a:spAutoFit/>
          </a:bodyPr>
          <a:lstStyle/>
          <a:p>
            <a:pPr marL="7620" algn="ctr" rtl="0">
              <a:lnSpc>
                <a:spcPct val="100000"/>
              </a:lnSpc>
              <a:spcBef>
                <a:spcPts val="75"/>
              </a:spcBef>
            </a:pPr>
            <a:r>
              <a:rPr lang="en-US" sz="900" b="1" dirty="0">
                <a:solidFill>
                  <a:srgbClr val="FEFEFE"/>
                </a:solidFill>
                <a:latin typeface="Arial"/>
                <a:cs typeface="Arial"/>
              </a:rPr>
              <a:t>Publication opportunities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45475" y="4281497"/>
            <a:ext cx="1254305" cy="149400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Important deadlines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2667" y="4513253"/>
            <a:ext cx="4961255" cy="395621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536575" marR="5080" indent="-523875">
              <a:lnSpc>
                <a:spcPts val="890"/>
              </a:lnSpc>
              <a:spcBef>
                <a:spcPts val="185"/>
              </a:spcBef>
              <a:tabLst>
                <a:tab pos="538163" algn="l"/>
              </a:tabLst>
            </a:pPr>
            <a:r>
              <a:rPr lang="bg-BG"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30.09</a:t>
            </a:r>
            <a:r>
              <a:rPr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.2021</a:t>
            </a:r>
            <a:r>
              <a:rPr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Cut-off date</a:t>
            </a:r>
            <a:r>
              <a:rPr lang="en-US" sz="800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submitting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pplicatio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 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Bulgarian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 smtClean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address: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conference_fe@swu.bg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(Download - </a:t>
            </a:r>
            <a:r>
              <a:rPr lang="bg-BG" sz="8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 participation</a:t>
            </a:r>
            <a:r>
              <a:rPr lang="en-US" sz="8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g-BG" sz="8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700" marR="5080" algn="l" rtl="0">
              <a:lnSpc>
                <a:spcPts val="890"/>
              </a:lnSpc>
              <a:spcBef>
                <a:spcPts val="185"/>
              </a:spcBef>
              <a:tabLst>
                <a:tab pos="690245" algn="l"/>
              </a:tabLst>
            </a:pPr>
            <a:r>
              <a:rPr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bg-BG"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g-BG"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sz="800" b="1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.2021</a:t>
            </a:r>
            <a:r>
              <a:rPr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Cut-off date </a:t>
            </a:r>
            <a:r>
              <a:rPr lang="bg-BG" sz="800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bg-BG" sz="800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submission of </a:t>
            </a:r>
            <a:r>
              <a:rPr lang="en-US" sz="800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papers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136">
            <a:extLst>
              <a:ext uri="{FF2B5EF4-FFF2-40B4-BE49-F238E27FC236}">
                <a16:creationId xmlns:a16="http://schemas.microsoft.com/office/drawing/2014/main" xmlns="" id="{B5C9D570-3690-4D77-B0DB-F345BFBF0CB0}"/>
              </a:ext>
            </a:extLst>
          </p:cNvPr>
          <p:cNvSpPr/>
          <p:nvPr/>
        </p:nvSpPr>
        <p:spPr>
          <a:xfrm>
            <a:off x="5852892" y="3384253"/>
            <a:ext cx="4384732" cy="2943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548236" y="1311452"/>
            <a:ext cx="4930775" cy="13833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 rtl="0">
              <a:lnSpc>
                <a:spcPct val="101699"/>
              </a:lnSpc>
              <a:spcBef>
                <a:spcPts val="95"/>
              </a:spcBef>
              <a:spcAft>
                <a:spcPts val="600"/>
              </a:spcAft>
            </a:pPr>
            <a:r>
              <a:rPr lang="bg-BG" sz="2000" b="1" cap="all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Jubilee </a:t>
            </a:r>
            <a:r>
              <a:rPr lang="en-US" sz="2000" b="1" cap="all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cap="all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US" sz="2000" b="1" cap="all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cap="all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2000" b="1" cap="all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cap="all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b="1" cap="all" spc="-17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algn="ctr" rtl="0">
              <a:lnSpc>
                <a:spcPct val="101699"/>
              </a:lnSpc>
              <a:spcBef>
                <a:spcPts val="95"/>
              </a:spcBef>
            </a:pP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Anniversary </a:t>
            </a:r>
            <a:r>
              <a:rPr lang="bg-BG" sz="2000" b="1" spc="-17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065" marR="5080" algn="ctr" rtl="0">
              <a:lnSpc>
                <a:spcPct val="101699"/>
              </a:lnSpc>
              <a:spcBef>
                <a:spcPts val="95"/>
              </a:spcBef>
            </a:pP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065" marR="5080" algn="ctr" rtl="0">
              <a:lnSpc>
                <a:spcPct val="101699"/>
              </a:lnSpc>
              <a:spcBef>
                <a:spcPts val="95"/>
              </a:spcBef>
            </a:pPr>
            <a:r>
              <a:rPr lang="bg-BG" sz="2000" b="1" spc="-17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 University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"Neofit </a:t>
            </a:r>
            <a:r>
              <a:rPr lang="en-US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spc="-1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Rilski" - Blagoevgrad</a:t>
            </a:r>
            <a:endParaRPr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xmlns="" id="{0B2E8F4B-0FE5-48CD-804B-5E697FC3A361}"/>
              </a:ext>
            </a:extLst>
          </p:cNvPr>
          <p:cNvSpPr/>
          <p:nvPr/>
        </p:nvSpPr>
        <p:spPr>
          <a:xfrm>
            <a:off x="5813049" y="3378438"/>
            <a:ext cx="4412602" cy="29439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71000">
                <a:scrgbClr r="0" g="0" b="0">
                  <a:alpha val="14000"/>
                </a:scrgbClr>
              </a:gs>
              <a:gs pos="100000">
                <a:schemeClr val="accent1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xmlns="" id="{9F5E4501-68EA-42A5-A958-A074A807FFBC}"/>
              </a:ext>
            </a:extLst>
          </p:cNvPr>
          <p:cNvSpPr/>
          <p:nvPr/>
        </p:nvSpPr>
        <p:spPr>
          <a:xfrm>
            <a:off x="5793985" y="3369760"/>
            <a:ext cx="4452804" cy="1015086"/>
          </a:xfrm>
          <a:prstGeom prst="rect">
            <a:avLst/>
          </a:prstGeom>
          <a:gradFill flip="none" rotWithShape="1">
            <a:gsLst>
              <a:gs pos="60000">
                <a:srgbClr val="374B92">
                  <a:shade val="30000"/>
                  <a:satMod val="115000"/>
                  <a:alpha val="4000"/>
                </a:srgbClr>
              </a:gs>
              <a:gs pos="85000">
                <a:srgbClr val="374B92">
                  <a:shade val="100000"/>
                  <a:satMod val="115000"/>
                </a:srgbClr>
              </a:gs>
            </a:gsLst>
            <a:lin ang="16200000" scaled="0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5" name="Picture 164">
            <a:extLst>
              <a:ext uri="{FF2B5EF4-FFF2-40B4-BE49-F238E27FC236}">
                <a16:creationId xmlns:a16="http://schemas.microsoft.com/office/drawing/2014/main" xmlns="" id="{F321C751-8303-4201-A791-766B93996EB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7521" t="112442" r="-19296" b="-75832"/>
          <a:stretch/>
        </p:blipFill>
        <p:spPr>
          <a:xfrm>
            <a:off x="5066259" y="3674490"/>
            <a:ext cx="346483" cy="506257"/>
          </a:xfrm>
          <a:prstGeom prst="rect">
            <a:avLst/>
          </a:prstGeom>
          <a:ln>
            <a:noFill/>
          </a:ln>
        </p:spPr>
      </p:pic>
      <p:sp>
        <p:nvSpPr>
          <p:cNvPr id="169" name="TextBox 168">
            <a:extLst>
              <a:ext uri="{FF2B5EF4-FFF2-40B4-BE49-F238E27FC236}">
                <a16:creationId xmlns:a16="http://schemas.microsoft.com/office/drawing/2014/main" xmlns="" id="{45EE06D0-C309-47D1-AE98-120F7A9E600E}"/>
              </a:ext>
            </a:extLst>
          </p:cNvPr>
          <p:cNvSpPr txBox="1"/>
          <p:nvPr/>
        </p:nvSpPr>
        <p:spPr>
          <a:xfrm>
            <a:off x="5411313" y="2964735"/>
            <a:ext cx="5250439" cy="718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tabLst>
                <a:tab pos="3657600" algn="l"/>
              </a:tabLst>
            </a:pPr>
            <a:r>
              <a:rPr lang="bg-BG" sz="19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9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for Contemporary Economic</a:t>
            </a:r>
            <a:r>
              <a:rPr lang="bg-BG" sz="19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</a:t>
            </a:r>
            <a:r>
              <a:rPr lang="bg-BG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bg-BG" sz="19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ustainability</a:t>
            </a:r>
            <a:r>
              <a:rPr lang="bg-BG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9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bg-BG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bg-BG" sz="19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igitalization</a:t>
            </a:r>
            <a:r>
              <a:rPr lang="en-US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bg-BG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xmlns="" id="{0ADE62C9-91E1-4D93-9E03-7012D220CDF0}"/>
              </a:ext>
            </a:extLst>
          </p:cNvPr>
          <p:cNvSpPr txBox="1"/>
          <p:nvPr/>
        </p:nvSpPr>
        <p:spPr>
          <a:xfrm>
            <a:off x="6920011" y="6618471"/>
            <a:ext cx="2423323" cy="89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07000"/>
              </a:lnSpc>
              <a:spcAft>
                <a:spcPts val="0"/>
              </a:spcAft>
              <a:tabLst>
                <a:tab pos="3657600" algn="l"/>
              </a:tabLst>
            </a:pPr>
            <a:r>
              <a:rPr lang="bg-BG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11</a:t>
            </a: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-12, 2021 </a:t>
            </a:r>
            <a:endParaRPr lang="bg-BG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07000"/>
              </a:lnSpc>
              <a:spcAft>
                <a:spcPts val="0"/>
              </a:spcAft>
              <a:tabLst>
                <a:tab pos="3657600" algn="l"/>
              </a:tabLst>
            </a:pPr>
            <a:r>
              <a:rPr lang="bg-BG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Blagoevgrad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bg-BG" dirty="0"/>
          </a:p>
        </p:txBody>
      </p:sp>
      <p:sp>
        <p:nvSpPr>
          <p:cNvPr id="172" name="object 39">
            <a:extLst>
              <a:ext uri="{FF2B5EF4-FFF2-40B4-BE49-F238E27FC236}">
                <a16:creationId xmlns:a16="http://schemas.microsoft.com/office/drawing/2014/main" xmlns="" id="{75F6B137-A926-49A5-9E31-73DB86EF497A}"/>
              </a:ext>
            </a:extLst>
          </p:cNvPr>
          <p:cNvSpPr txBox="1"/>
          <p:nvPr/>
        </p:nvSpPr>
        <p:spPr>
          <a:xfrm>
            <a:off x="2329225" y="5002753"/>
            <a:ext cx="636953" cy="149400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marL="787400" indent="-787400"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Location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113F311B-DF46-4357-8779-EAE544196048}"/>
              </a:ext>
            </a:extLst>
          </p:cNvPr>
          <p:cNvSpPr txBox="1"/>
          <p:nvPr/>
        </p:nvSpPr>
        <p:spPr>
          <a:xfrm>
            <a:off x="116554" y="5191668"/>
            <a:ext cx="504598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kumimoji="0" lang="ru-RU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conference will </a:t>
            </a:r>
            <a:r>
              <a:rPr kumimoji="0" lang="en-US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en-US" sz="800" b="0" i="0" u="none" strike="noStrike" kern="1200" cap="none" spc="-5" normalizeH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kumimoji="0" lang="ru-RU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800" i="1" u="none" strike="noStrike" kern="1200" cap="none" spc="-5" normalizeH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kumimoji="0" lang="ru-RU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Bachinovo</a:t>
            </a:r>
            <a:r>
              <a:rPr kumimoji="0" lang="en-US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University Center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South-West University “</a:t>
            </a:r>
            <a:r>
              <a:rPr lang="en-US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Neofit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Rilski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in </a:t>
            </a:r>
            <a:r>
              <a:rPr kumimoji="0" lang="ru-RU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Blagoevgrad</a:t>
            </a:r>
            <a:r>
              <a:rPr kumimoji="0" lang="ru-RU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ru-RU" sz="800" b="1" i="1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kumimoji="0" lang="ru-RU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kumimoji="0" lang="en-US" sz="800" b="0" i="0" u="none" strike="noStrike" kern="1200" cap="none" spc="-5" normalizeH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ru-RU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kumimoji="0" lang="ru-RU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BigBlueButton</a:t>
            </a:r>
            <a:r>
              <a:rPr kumimoji="0" lang="en-US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https://bbb.swu.bg/b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E3B170FA-E083-4BC9-B73B-21511B191FF2}"/>
              </a:ext>
            </a:extLst>
          </p:cNvPr>
          <p:cNvSpPr txBox="1"/>
          <p:nvPr/>
        </p:nvSpPr>
        <p:spPr>
          <a:xfrm>
            <a:off x="114934" y="5834923"/>
            <a:ext cx="5194606" cy="1567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kumimoji="0" lang="bg-BG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conference will </a:t>
            </a:r>
            <a:r>
              <a:rPr kumimoji="0" lang="bg-BG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bg-BG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</a:t>
            </a:r>
            <a:r>
              <a:rPr kumimoji="0" lang="bg-BG" sz="800" b="0" i="0" u="none" strike="noStrike" kern="1200" cap="none" spc="-5" normalizeH="0" baseline="0" noProof="0" dirty="0" err="1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kumimoji="0" lang="bg-BG" sz="800" b="0" i="0" u="none" strike="noStrike" kern="1200" cap="none" spc="-5" normalizeH="0" baseline="0" noProof="0" dirty="0">
                <a:ln>
                  <a:noFill/>
                </a:ln>
                <a:solidFill>
                  <a:srgbClr val="2A292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Register of Scientific Activity at the Ministry of Education and Science.</a:t>
            </a: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accepted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papers shell 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published in a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bg-BG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solidFill>
                  <a:srgbClr val="2A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in the on-line conference proceedings.</a:t>
            </a:r>
            <a:endParaRPr lang="bg-BG" sz="80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Selected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 papers,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-blind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</a:t>
            </a:r>
            <a:r>
              <a:rPr lang="bg-BG" sz="8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ll 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be published in English in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journals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"Economics and Management" (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http://em.swu.bg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en-US" sz="8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Entrepreneurship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http://ep.swu.bg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http://el.swu.bg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en-US" sz="8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indexed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databases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ERIHPLUS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,,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 Economy Association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,, </a:t>
            </a:r>
            <a:r>
              <a:rPr lang="en-US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RePEc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,,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 and Eastern Online Library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SOCIONET,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GOOGLE SCHOLAR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,,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DRJI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,, </a:t>
            </a:r>
            <a:r>
              <a:rPr lang="en-US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Bayerische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Library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,,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MIAR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etc.</a:t>
            </a:r>
            <a:endParaRPr lang="bg-BG" sz="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endParaRPr lang="en-US" sz="800" b="1" i="1" u="sng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ts val="89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245" algn="l"/>
              </a:tabLst>
              <a:defRPr/>
            </a:pPr>
            <a:r>
              <a:rPr lang="bg-BG" sz="800" b="1" i="1" u="sng" spc="-5" dirty="0" err="1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bg-BG" sz="800" b="1" i="1" u="sng" spc="-5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English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of the papers </a:t>
            </a:r>
            <a:r>
              <a:rPr lang="bg-BG" sz="800" spc="-5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authors’ </a:t>
            </a:r>
            <a:r>
              <a:rPr lang="bg-BG" sz="800" spc="-5" dirty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en-US" sz="8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MT"/>
              <a:ea typeface="+mn-ea"/>
              <a:cs typeface="Arial M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60A1579-17B2-4CD0-AD34-D58EBAFF41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5573" y="131343"/>
            <a:ext cx="733863" cy="92826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FD44DEB-6575-4A89-A10C-9A3724E2288C}"/>
              </a:ext>
            </a:extLst>
          </p:cNvPr>
          <p:cNvCxnSpPr>
            <a:cxnSpLocks/>
          </p:cNvCxnSpPr>
          <p:nvPr/>
        </p:nvCxnSpPr>
        <p:spPr>
          <a:xfrm>
            <a:off x="5793985" y="1114567"/>
            <a:ext cx="4524989" cy="0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CEAC77A-96AE-4160-9CD5-878B1C6F4691}"/>
              </a:ext>
            </a:extLst>
          </p:cNvPr>
          <p:cNvSpPr/>
          <p:nvPr/>
        </p:nvSpPr>
        <p:spPr>
          <a:xfrm>
            <a:off x="238648" y="1538395"/>
            <a:ext cx="5031849" cy="665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ADBB529-6C73-4E7F-AA53-C7DE8A35E2BC}"/>
              </a:ext>
            </a:extLst>
          </p:cNvPr>
          <p:cNvSpPr/>
          <p:nvPr/>
        </p:nvSpPr>
        <p:spPr>
          <a:xfrm>
            <a:off x="233465" y="758773"/>
            <a:ext cx="5031849" cy="721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object 11"/>
          <p:cNvSpPr txBox="1"/>
          <p:nvPr/>
        </p:nvSpPr>
        <p:spPr>
          <a:xfrm>
            <a:off x="233466" y="709279"/>
            <a:ext cx="5037034" cy="193258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participation fee for </a:t>
            </a:r>
            <a:r>
              <a:rPr lang="bg-BG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Bulgarian participants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120</a:t>
            </a:r>
            <a:r>
              <a:rPr lang="bg-BG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BGN (one hundred and </a:t>
            </a:r>
            <a:r>
              <a:rPr lang="bg-BG" sz="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twenty</a:t>
            </a:r>
            <a:r>
              <a:rPr lang="bg-BG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BGN)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should be transferred to the following account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bg-BG" sz="800" b="1" i="1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Bank</a:t>
            </a: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Bank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</a:t>
            </a:r>
            <a:b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IBAN: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BG62SOMB91303160613000</a:t>
            </a:r>
            <a:r>
              <a:rPr lang="bg-BG" sz="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BIC: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SOMBBGSF</a:t>
            </a:r>
            <a:endParaRPr lang="bg-BG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800" b="1" i="1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Grounds</a:t>
            </a: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Faculty of Economics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Jubilees Conference </a:t>
            </a:r>
            <a:r>
              <a:rPr lang="bg-BG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participant surname</a:t>
            </a:r>
            <a:r>
              <a:rPr lang="bg-BG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l" rtl="0">
              <a:spcAft>
                <a:spcPts val="0"/>
              </a:spcAft>
            </a:pP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600"/>
              </a:spcAft>
            </a:pP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fee </a:t>
            </a:r>
            <a:r>
              <a:rPr lang="bg-BG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foreign participants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x-none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bg-BG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euros (sixty </a:t>
            </a:r>
            <a:r>
              <a:rPr lang="bg-BG" sz="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</a:t>
            </a:r>
            <a:r>
              <a:rPr lang="bg-BG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should be transferred to the following account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0"/>
              </a:spcAft>
            </a:pPr>
            <a:r>
              <a:rPr lang="bg-BG" sz="800" b="1" i="1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Bank</a:t>
            </a: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Bank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</a:t>
            </a: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0"/>
              </a:spcAft>
            </a:pP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IBAN: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800" dirty="0"/>
              <a:t>BG97SOMB91303460613000</a:t>
            </a:r>
            <a:r>
              <a:rPr lang="bg-BG" sz="800" dirty="0"/>
              <a:t>  </a:t>
            </a: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BIC:</a:t>
            </a:r>
            <a:r>
              <a:rPr lang="bg-BG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SOMBBGSF</a:t>
            </a:r>
            <a:endParaRPr lang="en-US" sz="800" dirty="0">
              <a:solidFill>
                <a:srgbClr val="11111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bg-BG" sz="800" b="1" i="1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Grounds</a:t>
            </a:r>
            <a:r>
              <a:rPr lang="bg-BG" sz="800" b="1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8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Faculty of Economics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Jubilees Conference </a:t>
            </a:r>
            <a:r>
              <a:rPr lang="bg-BG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participant surname</a:t>
            </a:r>
            <a:r>
              <a:rPr lang="bg-BG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bg-BG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0"/>
              </a:spcAft>
            </a:pP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0"/>
              </a:spcAft>
            </a:pPr>
            <a:r>
              <a:rPr lang="bg-BG" sz="8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Note:</a:t>
            </a:r>
            <a:r>
              <a:rPr lang="bg-BG" sz="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 </a:t>
            </a: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to be paid up to 10 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days before </a:t>
            </a: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 </a:t>
            </a: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upon receiving of a paper approval e-mail massage.</a:t>
            </a: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0"/>
              </a:spcAft>
            </a:pPr>
            <a:r>
              <a:rPr lang="bg-BG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09085" y="179547"/>
            <a:ext cx="2438400" cy="148117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9525" rIns="0" bIns="0" rtlCol="0">
            <a:spAutoFit/>
          </a:bodyPr>
          <a:lstStyle/>
          <a:p>
            <a:pPr marL="592138" indent="-592138" algn="ctr" rtl="0">
              <a:lnSpc>
                <a:spcPct val="100000"/>
              </a:lnSpc>
              <a:spcBef>
                <a:spcPts val="75"/>
              </a:spcBef>
            </a:pPr>
            <a:r>
              <a:rPr lang="bg-BG" sz="900" b="1" spc="-5" dirty="0">
                <a:solidFill>
                  <a:srgbClr val="FEFEFE"/>
                </a:solidFill>
                <a:latin typeface="Arial"/>
                <a:cs typeface="Arial"/>
              </a:rPr>
              <a:t>Requirements </a:t>
            </a:r>
            <a:r>
              <a:rPr lang="bg-BG" sz="900" b="1" spc="-5" dirty="0" err="1">
                <a:solidFill>
                  <a:srgbClr val="FEFEFE"/>
                </a:solidFill>
                <a:latin typeface="Arial"/>
                <a:cs typeface="Arial"/>
              </a:rPr>
              <a:t>for</a:t>
            </a:r>
            <a:r>
              <a:rPr lang="bg-BG" sz="900" b="1" spc="-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bg-BG" sz="900" b="1" spc="-5" dirty="0" err="1">
                <a:solidFill>
                  <a:srgbClr val="FEFEFE"/>
                </a:solidFill>
                <a:latin typeface="Arial"/>
                <a:cs typeface="Arial"/>
              </a:rPr>
              <a:t>formatting</a:t>
            </a:r>
            <a:r>
              <a:rPr lang="bg-BG" sz="900" b="1" spc="-5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900" b="1" spc="-5" dirty="0">
                <a:solidFill>
                  <a:srgbClr val="FEFEFE"/>
                </a:solidFill>
                <a:latin typeface="Arial"/>
                <a:cs typeface="Arial"/>
              </a:rPr>
              <a:t>of the papers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2902" y="404335"/>
            <a:ext cx="501844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lvl="0" indent="-166688" algn="l" rtl="0">
              <a:spcAft>
                <a:spcPts val="35"/>
              </a:spcAft>
              <a:buFont typeface="+mj-lt"/>
              <a:buAutoNum type="arabicPeriod"/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maximum 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 volume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15 pages, incl. tables, figures (graphs and diagrams) and bibliography.</a:t>
            </a:r>
          </a:p>
          <a:p>
            <a:pPr marL="342900" lvl="0" indent="-166688" algn="l" rtl="0">
              <a:spcAft>
                <a:spcPts val="0"/>
              </a:spcAft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riginal, unpublished in other periodicals or other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journals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reports are allowed to participate. </a:t>
            </a: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166688" algn="l" rtl="0">
              <a:spcAft>
                <a:spcPts val="0"/>
              </a:spcAft>
              <a:buFont typeface="+mj-lt"/>
              <a:buAutoNum type="arabicPeriod"/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author (individually or in co-authorship)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participate with one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 and one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co-authored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paper </a:t>
            </a:r>
          </a:p>
          <a:p>
            <a:pPr marL="342900" lvl="0" indent="-166688" algn="l" rtl="0">
              <a:spcAft>
                <a:spcPts val="0"/>
              </a:spcAft>
              <a:buFont typeface="+mj-lt"/>
              <a:buAutoNum type="arabicPeriod"/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papers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can be prepared and presented in Bulgarian or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English. Those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participants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who want their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papers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published in the faculty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journals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must translate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them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into English.</a:t>
            </a:r>
          </a:p>
          <a:p>
            <a:pPr marL="342900" lvl="0" indent="-166688" algn="l" rtl="0">
              <a:spcAft>
                <a:spcPts val="0"/>
              </a:spcAft>
              <a:buFont typeface="+mj-lt"/>
              <a:buAutoNum type="arabicPeriod"/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papers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prepared in accordance with the requirements, will be published in a collection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an ISBN</a:t>
            </a:r>
            <a:r>
              <a:rPr lang="ru-RU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166688" algn="l" rtl="0">
              <a:spcAft>
                <a:spcPts val="0"/>
              </a:spcAft>
              <a:buFont typeface="+mj-lt"/>
              <a:buAutoNum type="arabicPeriod"/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presenting and discussing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a paper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15 minutes.</a:t>
            </a:r>
          </a:p>
          <a:p>
            <a:pPr marL="342900" indent="-166688" algn="l" rtl="0">
              <a:buFont typeface="+mj-lt"/>
              <a:buAutoNum type="arabicPeriod"/>
            </a:pP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of the conference 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papers should be in </a:t>
            </a:r>
            <a:r>
              <a:rPr lang="bg-BG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 Point </a:t>
            </a:r>
            <a:endParaRPr lang="bg-BG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166688" algn="l" rtl="0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papers should be done according to the </a:t>
            </a:r>
            <a:r>
              <a:rPr lang="bg-BG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formatting requirements included in the template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bg-BG" sz="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DOWNLOAD - Template</a:t>
            </a:r>
            <a:r>
              <a:rPr lang="bg-BG" sz="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176212" lvl="0" algn="l" rtl="0">
              <a:spcAft>
                <a:spcPts val="0"/>
              </a:spcAft>
            </a:pP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166688" algn="l" rtl="0">
              <a:spcAft>
                <a:spcPts val="0"/>
              </a:spcAft>
              <a:buFont typeface="+mj-lt"/>
              <a:buAutoNum type="arabicPeriod"/>
            </a:pPr>
            <a:endParaRPr lang="bg-BG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538" y="283131"/>
            <a:ext cx="4967605" cy="18466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480"/>
              </a:spcBef>
            </a:pPr>
            <a:r>
              <a:rPr lang="bg-BG" sz="800" b="1" dirty="0">
                <a:solidFill>
                  <a:srgbClr val="0E255C"/>
                </a:solidFill>
                <a:latin typeface="Arial"/>
                <a:cs typeface="Arial"/>
              </a:rPr>
              <a:t>Faculty of Economics, South</a:t>
            </a:r>
            <a:r>
              <a:rPr lang="en-US" sz="800" b="1" dirty="0">
                <a:solidFill>
                  <a:srgbClr val="0E255C"/>
                </a:solidFill>
                <a:latin typeface="Arial"/>
                <a:cs typeface="Arial"/>
              </a:rPr>
              <a:t>-W</a:t>
            </a:r>
            <a:r>
              <a:rPr lang="bg-BG" sz="800" b="1" dirty="0" err="1" smtClean="0">
                <a:solidFill>
                  <a:srgbClr val="0E255C"/>
                </a:solidFill>
                <a:latin typeface="Arial"/>
                <a:cs typeface="Arial"/>
              </a:rPr>
              <a:t>est</a:t>
            </a:r>
            <a:r>
              <a:rPr lang="bg-BG" sz="800" b="1" dirty="0" smtClean="0">
                <a:solidFill>
                  <a:srgbClr val="0E255C"/>
                </a:solidFill>
                <a:latin typeface="Arial"/>
                <a:cs typeface="Arial"/>
              </a:rPr>
              <a:t> </a:t>
            </a:r>
            <a:r>
              <a:rPr lang="bg-BG" sz="800" b="1" dirty="0">
                <a:solidFill>
                  <a:srgbClr val="0E255C"/>
                </a:solidFill>
                <a:latin typeface="Arial"/>
                <a:cs typeface="Arial"/>
              </a:rPr>
              <a:t>University "Neofit Rilski" Blagoevgrad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7811" y="158462"/>
            <a:ext cx="691058" cy="149400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marL="5080"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Organizer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1331" y="559713"/>
            <a:ext cx="1074197" cy="148117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9525" rIns="0" bIns="0" rtlCol="0">
            <a:spAutoFit/>
          </a:bodyPr>
          <a:lstStyle/>
          <a:p>
            <a:pPr marL="5080" algn="ctr" rtl="0">
              <a:lnSpc>
                <a:spcPct val="100000"/>
              </a:lnSpc>
              <a:spcBef>
                <a:spcPts val="75"/>
              </a:spcBef>
            </a:pPr>
            <a:r>
              <a:rPr lang="bg-BG" sz="900" b="1" spc="-5" dirty="0">
                <a:solidFill>
                  <a:srgbClr val="FEFEFE"/>
                </a:solidFill>
                <a:latin typeface="Arial"/>
                <a:cs typeface="Arial"/>
              </a:rPr>
              <a:t>Participation fee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4971" y="2559475"/>
            <a:ext cx="1076737" cy="149400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marL="608013" indent="-608013"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Program </a:t>
            </a:r>
            <a:r>
              <a:rPr lang="en-US" sz="900" b="1" dirty="0">
                <a:solidFill>
                  <a:srgbClr val="FEFEFE"/>
                </a:solidFill>
                <a:latin typeface="Arial"/>
                <a:cs typeface="Arial"/>
              </a:rPr>
              <a:t>council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464" y="2746329"/>
            <a:ext cx="5037033" cy="1597232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Preslav Dimitrov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Chairman of the Program Council, Dean of the Faculty of Economics and Head of the Department of Tourism at SWU "N. Rilski ”-Blagoevgrad</a:t>
            </a:r>
          </a:p>
          <a:p>
            <a:pPr>
              <a:lnSpc>
                <a:spcPct val="107000"/>
              </a:lnSpc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</a:t>
            </a:r>
            <a:r>
              <a:rPr lang="en-US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Prof. D</a:t>
            </a: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800" dirty="0"/>
              <a:t> </a:t>
            </a:r>
            <a:r>
              <a:rPr lang="en-US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Vyara</a:t>
            </a:r>
            <a:r>
              <a:rPr lang="en-US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Kyurova</a:t>
            </a: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Deputy Dean of the Faculty of Economics at SWU "N. Rilski ”-Blagoevgrad</a:t>
            </a:r>
          </a:p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Maria Stankova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Deputy Dean of the Faculty of Economics at SWU "N. Rilski ”-Blagoevgrad</a:t>
            </a:r>
          </a:p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Assoc. Prof. Dr. Vladimir Tsenkov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Scientific Secretary of the Faculty of Economics at SWU "N. Rilski ”-Blagoevgrad</a:t>
            </a:r>
          </a:p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Maria Kicheva-Kirova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Head of the Department of Economics at the Faculty of Economics at SWU "N. Rilski ”-Blagoevgrad</a:t>
            </a:r>
          </a:p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Milena Filipova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Head of the Department of Management and Marketing at the Faculty of Economics at SWU "N. Rilski ”-Blagoevgrad</a:t>
            </a:r>
          </a:p>
          <a:p>
            <a:pPr algn="l" rtl="0"/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Assoc. Prof. Dr. Elena </a:t>
            </a:r>
            <a:r>
              <a:rPr lang="bg-BG" sz="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Stavrova</a:t>
            </a: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Head of the Department of Finance and Accounting at the Faculty of Economics at SWU "N. Rilski ”-Blagoevgrad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464" y="4657124"/>
            <a:ext cx="5037033" cy="16773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spcBef>
                <a:spcPts val="100"/>
              </a:spcBef>
            </a:pP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Preslav </a:t>
            </a:r>
            <a:r>
              <a:rPr lang="bg-BG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Dimitrov</a:t>
            </a: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Dean of the Faculty of Economics and Head of the Department of Tourism at SWU "N. Rilski ”-Blagoevgrad</a:t>
            </a:r>
          </a:p>
          <a:p>
            <a:pPr marL="12700" algn="l" rtl="0">
              <a:spcBef>
                <a:spcPts val="100"/>
              </a:spcBef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Maria Stankova 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Deputy Dean of the Faculty of Economics at SWU "N. Rilski ”-Blagoevgrad</a:t>
            </a:r>
          </a:p>
          <a:p>
            <a:pPr marL="12700">
              <a:spcBef>
                <a:spcPts val="100"/>
              </a:spcBef>
            </a:pPr>
            <a:r>
              <a:rPr lang="ru-RU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Assoc. Prof. Dr. Elena Stavrova </a:t>
            </a:r>
            <a:r>
              <a:rPr lang="ru-RU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Head of the Department of Finance and Accounting at the Faculty of Economics at SWU "N. </a:t>
            </a:r>
            <a:r>
              <a:rPr lang="en-US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Rilski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”-</a:t>
            </a:r>
            <a:r>
              <a:rPr lang="en-US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Blagoevgrad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l" rtl="0">
              <a:spcBef>
                <a:spcPts val="100"/>
              </a:spcBef>
            </a:pP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Ch. Assistant Professor Dr. Dinka Zlateva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Department of Management and Marketing, Faculty of Economics at SWU "</a:t>
            </a:r>
            <a:r>
              <a:rPr lang="bg-BG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Rilski" - Blagoevgrad</a:t>
            </a:r>
          </a:p>
          <a:p>
            <a:pPr marL="12700" algn="l" rtl="0">
              <a:spcBef>
                <a:spcPts val="100"/>
              </a:spcBef>
            </a:pPr>
            <a:r>
              <a:rPr lang="bg-BG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Ch. Assistant Professor Dr. Ruska Bozhkova</a:t>
            </a:r>
            <a:r>
              <a:rPr lang="bg-BG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Department of Tourism,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of Economics at SWU "</a:t>
            </a:r>
            <a:r>
              <a:rPr lang="bg-BG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Rilski" - Blagoevgrad</a:t>
            </a:r>
          </a:p>
          <a:p>
            <a:pPr marL="12700" algn="l" rtl="0">
              <a:spcBef>
                <a:spcPts val="100"/>
              </a:spcBef>
            </a:pP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Ch. Assistant Professor Dr. Irina Atanasova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Department of Economics, Faculty of Economics at SWU "</a:t>
            </a:r>
            <a:r>
              <a:rPr lang="bg-BG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Rilski" - Blagoevgrad</a:t>
            </a:r>
          </a:p>
          <a:p>
            <a:pPr marL="12700">
              <a:spcBef>
                <a:spcPts val="100"/>
              </a:spcBef>
            </a:pP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Assistant Professor Dr. Kalinа</a:t>
            </a:r>
            <a:r>
              <a:rPr lang="en-US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Durova</a:t>
            </a:r>
            <a:r>
              <a:rPr lang="bg-BG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Department of Finance and Accounting, Faculty of Economics at SWU "</a:t>
            </a:r>
            <a:r>
              <a:rPr lang="bg-BG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 </a:t>
            </a:r>
            <a:r>
              <a:rPr lang="bg-BG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Rilski" - Blagoevgrad</a:t>
            </a: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xmlns="" id="{997E7427-1291-4281-ABFC-5E655B471056}"/>
              </a:ext>
            </a:extLst>
          </p:cNvPr>
          <p:cNvSpPr txBox="1"/>
          <p:nvPr/>
        </p:nvSpPr>
        <p:spPr>
          <a:xfrm>
            <a:off x="1987660" y="4439980"/>
            <a:ext cx="1381537" cy="149400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marL="608013" indent="-608013"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Organising Committee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5"/>
          <p:cNvSpPr txBox="1"/>
          <p:nvPr/>
        </p:nvSpPr>
        <p:spPr>
          <a:xfrm>
            <a:off x="1949559" y="6472094"/>
            <a:ext cx="1457738" cy="149400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10795" rIns="0" bIns="0" rtlCol="0">
            <a:spAutoFit/>
          </a:bodyPr>
          <a:lstStyle/>
          <a:p>
            <a:pPr marL="5080" algn="ctr" rtl="0">
              <a:lnSpc>
                <a:spcPct val="100000"/>
              </a:lnSpc>
              <a:spcBef>
                <a:spcPts val="85"/>
              </a:spcBef>
            </a:pPr>
            <a:r>
              <a:rPr lang="bg-BG" sz="900" b="1" dirty="0">
                <a:solidFill>
                  <a:srgbClr val="FEFEFE"/>
                </a:solidFill>
                <a:latin typeface="Arial"/>
                <a:cs typeface="Arial"/>
              </a:rPr>
              <a:t>Organization associates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783" y="6635617"/>
            <a:ext cx="53467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Miglena Vasileva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Secretary of the Faculty of Economics at SWU "Neofit Rilski" - Blagoevgrad</a:t>
            </a:r>
          </a:p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Milena Donina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Department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Natasha Boyanova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Lachezar Gogov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 Technical Assistant</a:t>
            </a:r>
          </a:p>
          <a:p>
            <a:pPr algn="l" rtl="0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1C7295B-F78C-4316-BD20-D333F73DFCDC}"/>
              </a:ext>
            </a:extLst>
          </p:cNvPr>
          <p:cNvSpPr txBox="1"/>
          <p:nvPr/>
        </p:nvSpPr>
        <p:spPr>
          <a:xfrm>
            <a:off x="5615223" y="2212927"/>
            <a:ext cx="48261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 round-table discussion will be held during the conference on the topic: "Business, Institutions and Education: Challenges and Perspectives"</a:t>
            </a:r>
            <a:endParaRPr lang="bg-BG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xmlns="" id="{F9CF4F37-9E78-452A-98DC-9941DFCBCC9C}"/>
              </a:ext>
            </a:extLst>
          </p:cNvPr>
          <p:cNvSpPr txBox="1"/>
          <p:nvPr/>
        </p:nvSpPr>
        <p:spPr>
          <a:xfrm>
            <a:off x="7418685" y="2056053"/>
            <a:ext cx="1219200" cy="148117"/>
          </a:xfrm>
          <a:prstGeom prst="rect">
            <a:avLst/>
          </a:prstGeom>
          <a:solidFill>
            <a:srgbClr val="374B92"/>
          </a:solidFill>
        </p:spPr>
        <p:txBody>
          <a:bodyPr vert="horz" wrap="square" lIns="0" tIns="9525" rIns="0" bIns="0" rtlCol="0">
            <a:spAutoFit/>
          </a:bodyPr>
          <a:lstStyle/>
          <a:p>
            <a:pPr marL="592138" indent="-592138" algn="ctr" rtl="0">
              <a:lnSpc>
                <a:spcPct val="100000"/>
              </a:lnSpc>
              <a:spcBef>
                <a:spcPts val="75"/>
              </a:spcBef>
            </a:pPr>
            <a:r>
              <a:rPr lang="en-US" sz="900" b="1" spc="-5" dirty="0">
                <a:solidFill>
                  <a:srgbClr val="FEFEFE"/>
                </a:solidFill>
                <a:latin typeface="Arial"/>
                <a:cs typeface="Arial"/>
              </a:rPr>
              <a:t>Discussion forum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A292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1108</Words>
  <Application>Microsoft Office PowerPoint</Application>
  <PresentationFormat>По избор</PresentationFormat>
  <Paragraphs>96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3" baseType="lpstr">
      <vt:lpstr>Office Theme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ulotka_en.cdr</dc:title>
  <dc:creator>Litewka Anna</dc:creator>
  <cp:lastModifiedBy>Acer</cp:lastModifiedBy>
  <cp:revision>116</cp:revision>
  <dcterms:created xsi:type="dcterms:W3CDTF">2021-07-14T16:35:11Z</dcterms:created>
  <dcterms:modified xsi:type="dcterms:W3CDTF">2021-08-02T07:18:45Z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2021-07-14T00:00:00Z</vt:filetime>
  </property>
</Properties>
</file>